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336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ede3ea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对称构造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efdce5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比值换元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b881117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对数均值不等式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2_1#a0b26cc07?vop=1&amp;pid=9b881117b&amp;color=0,0,0&amp;vtp=1&amp;bt=1&amp;bbb=1"/>
              <p:cNvSpPr/>
              <p:nvPr/>
            </p:nvSpPr>
            <p:spPr>
              <a:xfrm>
                <a:off x="832104" y="1508760"/>
                <a:ext cx="10531904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2_1#a0b26cc07?vop=1&amp;pid=9b881117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501333"/>
              </a:xfrm>
              <a:prstGeom prst="rect">
                <a:avLst/>
              </a:prstGeom>
              <a:blipFill>
                <a:blip r:embed="rId3"/>
                <a:stretch>
                  <a:fillRect l="-1390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2_1#a0b26cc07?vop=1&amp;pid=9b881117b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78813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3_1#6243596eb?vop=1&amp;pid=a0b26cc07&amp;color=0,0,0&amp;vtp=1&amp;bbb=1"/>
              <p:cNvSpPr/>
              <p:nvPr/>
            </p:nvSpPr>
            <p:spPr>
              <a:xfrm>
                <a:off x="832104" y="2078927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13_1#6243596eb?vop=1&amp;pid=a0b26cc0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78927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4_1#6243596eb?vop=1&amp;pid=a0b26cc07&amp;color=0,0,0&amp;vtp=1&amp;bbb=1"/>
              <p:cNvSpPr/>
              <p:nvPr/>
            </p:nvSpPr>
            <p:spPr>
              <a:xfrm>
                <a:off x="832104" y="2443417"/>
                <a:ext cx="10533888" cy="1256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，无极小值.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14_1#6243596eb?vop=1&amp;pid=a0b26cc0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3417"/>
                <a:ext cx="10533888" cy="1256030"/>
              </a:xfrm>
              <a:prstGeom prst="rect">
                <a:avLst/>
              </a:prstGeom>
              <a:blipFill>
                <a:blip r:embed="rId6"/>
                <a:stretch>
                  <a:fillRect l="-1389" b="-10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1a7eeebb6?vop=1&amp;pid=a0b26cc07&amp;color=0,0,0&amp;vtp=1&amp;bt=1&amp;bbb=1"/>
              <p:cNvSpPr/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为其极值点，证明：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5_1#1a7eeebb6?vop=1&amp;pid=a0b26cc0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1a7eeebb6?vop=1&amp;pid=a0b26cc07&amp;color=0,0,0&amp;vtp=1&amp;bbb=1&amp;hb=1"/>
              <p:cNvSpPr/>
              <p:nvPr/>
            </p:nvSpPr>
            <p:spPr>
              <a:xfrm>
                <a:off x="832104" y="1993900"/>
                <a:ext cx="10533888" cy="2522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上单调递减，无极值.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无极小值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16_1#1a7eeebb6?vop=1&amp;pid=a0b26cc0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3900"/>
                <a:ext cx="10533888" cy="2522093"/>
              </a:xfrm>
              <a:prstGeom prst="rect">
                <a:avLst/>
              </a:prstGeom>
              <a:blipFill>
                <a:blip r:embed="rId4"/>
                <a:stretch>
                  <a:fillRect l="-1389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6_2#1a7eeebb6?vop=1&amp;pid=a0b26cc07&amp;color=0,0,0&amp;mp=1&amp;vtp=1&amp;bt=1&amp;bbb=1&amp;hb=1"/>
              <p:cNvSpPr/>
              <p:nvPr/>
            </p:nvSpPr>
            <p:spPr>
              <a:xfrm>
                <a:off x="832104" y="1508760"/>
                <a:ext cx="10533888" cy="350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的两个零点，得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，两式相减整理得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16_2#1a7eeebb6?vop=1&amp;pid=a0b26cc0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05200"/>
              </a:xfrm>
              <a:prstGeom prst="rect">
                <a:avLst/>
              </a:prstGeom>
              <a:blipFill>
                <a:blip r:embed="rId3"/>
                <a:stretch>
                  <a:fillRect l="-1389" r="-1852" b="-1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6_3#1a7eeebb6?vop=1&amp;pid=a0b26cc07&amp;color=0,0,0&amp;mp=1&amp;vtp=1&amp;bt=1&amp;bbb=1&amp;hb=1"/>
              <p:cNvSpPr/>
              <p:nvPr/>
            </p:nvSpPr>
            <p:spPr>
              <a:xfrm>
                <a:off x="832104" y="1508760"/>
                <a:ext cx="10533888" cy="355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不妨令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77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,下面证明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成立.</a:t>
                </a:r>
                <a:endParaRPr lang="en-US" altLang="zh-CN" sz="1800" dirty="0"/>
              </a:p>
              <a:p>
                <a:pPr latinLnBrk="1">
                  <a:lnSpc>
                    <a:spcPts val="7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altLang="zh-CN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altLang="zh-CN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16_3#1a7eeebb6?vop=1&amp;pid=a0b26cc0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56000"/>
              </a:xfrm>
              <a:prstGeom prst="rect">
                <a:avLst/>
              </a:prstGeom>
              <a:blipFill>
                <a:blip r:embed="rId3"/>
                <a:stretch>
                  <a:fillRect l="-1389" b="-1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EX.17_1#a0b26cc07?vop=1&amp;pid=9b881117b&amp;color=0,0,0&amp;vtp=1&amp;bbb=1"/>
          <p:cNvSpPr/>
          <p:nvPr/>
        </p:nvSpPr>
        <p:spPr>
          <a:xfrm>
            <a:off x="832104" y="50419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问中整理化简函数时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得到含有对数式的式子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考虑利用对数均值不等式法进行证明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8_1#bd5069284?vop=1&amp;pid=9b881117b&amp;color=0,0,0&amp;vtp=1&amp;bt=1&amp;bbb=1"/>
              <p:cNvSpPr/>
              <p:nvPr/>
            </p:nvSpPr>
            <p:spPr>
              <a:xfrm>
                <a:off x="832104" y="1508760"/>
                <a:ext cx="10531904" cy="5483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8_1#bd5069284?vop=1&amp;pid=9b881117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548323"/>
              </a:xfrm>
              <a:prstGeom prst="rect">
                <a:avLst/>
              </a:prstGeom>
              <a:blipFill>
                <a:blip r:embed="rId3"/>
                <a:stretch>
                  <a:fillRect l="-1390" b="-15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8_1#bd5069284?vop=1&amp;pid=9b881117b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703133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9_1#2557331b8?vop=1&amp;pid=bd5069284&amp;color=0,0,0&amp;vtp=1&amp;bbb=1"/>
              <p:cNvSpPr/>
              <p:nvPr/>
            </p:nvSpPr>
            <p:spPr>
              <a:xfrm>
                <a:off x="832104" y="2122488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有相同的最小值，求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19_1#2557331b8?vop=1&amp;pid=bd506928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22488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0_1#2557331b8?vop=1&amp;pid=bd5069284&amp;color=0,0,0&amp;vtp=1&amp;bbb=1&amp;hb=1"/>
              <p:cNvSpPr/>
              <p:nvPr/>
            </p:nvSpPr>
            <p:spPr>
              <a:xfrm>
                <a:off x="832104" y="2486978"/>
                <a:ext cx="10533888" cy="2513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上的增函数，且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20_1#2557331b8?vop=1&amp;pid=bd50692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86978"/>
                <a:ext cx="10533888" cy="2513330"/>
              </a:xfrm>
              <a:prstGeom prst="rect">
                <a:avLst/>
              </a:prstGeom>
              <a:blipFill>
                <a:blip r:embed="rId6"/>
                <a:stretch>
                  <a:fillRect l="-1389" r="-1910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0_2#2557331b8?vop=1&amp;pid=bd5069284&amp;color=0,0,0&amp;mp=1&amp;vtp=1&amp;bt=1&amp;bbb=1&amp;hb=1"/>
              <p:cNvSpPr/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′(−1)=−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上有唯一解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，所以存在唯一的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0_2#2557331b8?vop=1&amp;pid=bd506928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1_1#c46ad29b6?vop=1&amp;pid=bd5069284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，求证：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1_1#c46ad29b6?vop=1&amp;pid=bd506928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2_1#c46ad29b6?vop=1&amp;pid=bd5069284&amp;color=0,0,0&amp;vtp=1&amp;bbb=1"/>
              <p:cNvSpPr/>
              <p:nvPr/>
            </p:nvSpPr>
            <p:spPr>
              <a:xfrm>
                <a:off x="832104" y="1875282"/>
                <a:ext cx="10533888" cy="3530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价于方程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，只需要证明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2_1#c46ad29b6?vop=1&amp;pid=bd506928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530600"/>
              </a:xfrm>
              <a:prstGeom prst="rect">
                <a:avLst/>
              </a:prstGeom>
              <a:blipFill>
                <a:blip r:embed="rId4"/>
                <a:stretch>
                  <a:fillRect l="-1389" b="-13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2_2#c46ad29b6?vop=1&amp;pid=bd5069284&amp;color=0,0,0&amp;mp=1&amp;vtp=1&amp;bt=1&amp;bbb=1"/>
              <p:cNvSpPr/>
              <p:nvPr/>
            </p:nvSpPr>
            <p:spPr>
              <a:xfrm>
                <a:off x="832104" y="1508760"/>
                <a:ext cx="10533888" cy="2538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，只需证明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，得证.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2_2#c46ad29b6?vop=1&amp;pid=bd5069284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538730"/>
              </a:xfrm>
              <a:prstGeom prst="rect">
                <a:avLst/>
              </a:prstGeom>
              <a:blipFill>
                <a:blip r:embed="rId3"/>
                <a:stretch>
                  <a:fillRect l="-1389" b="-5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b1afa40d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6b1afa40d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专题上分11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极值点偏移问题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dbc956536?vop=1&amp;pid=eede3ea80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_1#dbc956536?vop=1&amp;pid=eede3ea8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0221624d4?vop=1&amp;pid=dbc956536&amp;color=0,0,0&amp;vtp=1&amp;bbb=1"/>
              <p:cNvSpPr/>
              <p:nvPr/>
            </p:nvSpPr>
            <p:spPr>
              <a:xfrm>
                <a:off x="832104" y="2035874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_1#0221624d4?vop=1&amp;pid=dbc9565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_1#0221624d4?vop=1&amp;pid=dbc956536&amp;color=0,0,0&amp;vtp=1&amp;bbb=1"/>
              <p:cNvSpPr/>
              <p:nvPr/>
            </p:nvSpPr>
            <p:spPr>
              <a:xfrm>
                <a:off x="832104" y="2400364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_1#0221624d4?vop=1&amp;pid=dbc95653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364"/>
                <a:ext cx="10533888" cy="938530"/>
              </a:xfrm>
              <a:prstGeom prst="rect">
                <a:avLst/>
              </a:prstGeom>
              <a:blipFill>
                <a:blip r:embed="rId5"/>
                <a:stretch>
                  <a:fillRect l="-1389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_1#a08563ab4?vop=1&amp;pid=dbc956536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_1#a08563ab4?vop=1&amp;pid=dbc95653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_1#a08563ab4?vop=1&amp;pid=dbc956536&amp;color=0,0,0&amp;vtp=1&amp;bbb=1&amp;hb=1"/>
              <p:cNvSpPr/>
              <p:nvPr/>
            </p:nvSpPr>
            <p:spPr>
              <a:xfrm>
                <a:off x="832104" y="1875282"/>
                <a:ext cx="10533888" cy="32563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【解】根据函数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，故此时不满足题意.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)+1≥0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.综上,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5_1#a08563ab4?vop=1&amp;pid=dbc95653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256344"/>
              </a:xfrm>
              <a:prstGeom prst="rect">
                <a:avLst/>
              </a:prstGeom>
              <a:blipFill>
                <a:blip r:embed="rId4"/>
                <a:stretch>
                  <a:fillRect l="-1389" r="-405" b="-24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_1#678ba9e1d?vop=1&amp;pid=dbc956536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_1#678ba9e1d?vop=1&amp;pid=dbc95653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_1#678ba9e1d?vop=1&amp;pid=dbc956536&amp;color=0,0,0&amp;vtp=1&amp;bbb=1&amp;hb=1"/>
              <p:cNvSpPr/>
              <p:nvPr/>
            </p:nvSpPr>
            <p:spPr>
              <a:xfrm>
                <a:off x="832104" y="1875282"/>
                <a:ext cx="10533888" cy="332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合第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（2）问知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故此时满足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(2−2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7_1#678ba9e1d?vop=1&amp;pid=dbc95653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327400"/>
              </a:xfrm>
              <a:prstGeom prst="rect">
                <a:avLst/>
              </a:prstGeom>
              <a:blipFill>
                <a:blip r:embed="rId4"/>
                <a:stretch>
                  <a:fillRect l="-1389" r="-637" b="-25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7_2#678ba9e1d?vop=1&amp;pid=dbc956536&amp;color=0,0,0&amp;mp=1&amp;vtp=1&amp;bt=1&amp;bbb=1&amp;hb=1"/>
              <p:cNvSpPr/>
              <p:nvPr/>
            </p:nvSpPr>
            <p:spPr>
              <a:xfrm>
                <a:off x="832104" y="1508760"/>
                <a:ext cx="10533888" cy="2932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(2−2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(2−2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&gt;2−2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得证.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7_2#678ba9e1d?vop=1&amp;pid=dbc95653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32430"/>
              </a:xfrm>
              <a:prstGeom prst="rect">
                <a:avLst/>
              </a:prstGeom>
              <a:blipFill>
                <a:blip r:embed="rId3"/>
                <a:stretch>
                  <a:fillRect l="-1389" b="-4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8_1#dbc956536?vop=1&amp;pid=eede3ea80&amp;color=0,0,0&amp;vtp=1&amp;bbb=1&amp;hb=1"/>
              <p:cNvSpPr/>
              <p:nvPr/>
            </p:nvSpPr>
            <p:spPr>
              <a:xfrm>
                <a:off x="832104" y="44196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问要证明的是关于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的一个不等式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中的极值点偏移问题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考虑通过对称化构造法进行证明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EX.8_1#dbc956536?vop=1&amp;pid=eede3ea8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1960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9_1#bbf55e32c?vop=1&amp;pid=8efdce50d&amp;color=0,0,0&amp;vtp=1&amp;bt=1&amp;bbb=1&amp;hb=1"/>
              <p:cNvSpPr/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．若方程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有两个实根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求证：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.（参考数据：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2≈0.693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9_1#bbf55e32c?vop=1&amp;pid=8efdce50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0_1#bbf55e32c?vop=1&amp;pid=8efdce50d&amp;color=0,0,0&amp;vtp=1&amp;bbb=1&amp;hb=1"/>
              <p:cNvSpPr/>
              <p:nvPr/>
            </p:nvSpPr>
            <p:spPr>
              <a:xfrm>
                <a:off x="832104" y="2354580"/>
                <a:ext cx="10533888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本题通过比值换元法将所证的双变量不等式通过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换元化为单变量不等式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利用函数单调性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EX.10_1#bbf55e32c?vop=1&amp;pid=8efdce50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4580"/>
                <a:ext cx="10533888" cy="795655"/>
              </a:xfrm>
              <a:prstGeom prst="rect">
                <a:avLst/>
              </a:prstGeom>
              <a:blipFill>
                <a:blip r:embed="rId4"/>
                <a:stretch>
                  <a:fillRect l="-1389" t="-3053" r="-1389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1_1#bbf55e32c?vop=1&amp;pid=8efdce50d&amp;color=0,0,0&amp;vtp=1&amp;bbb=1"/>
              <p:cNvSpPr/>
              <p:nvPr/>
            </p:nvSpPr>
            <p:spPr>
              <a:xfrm>
                <a:off x="832104" y="3159061"/>
                <a:ext cx="10533888" cy="2019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+1=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+1=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11_1#bbf55e32c?vop=1&amp;pid=8efdce5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9061"/>
                <a:ext cx="10533888" cy="2019300"/>
              </a:xfrm>
              <a:prstGeom prst="rect">
                <a:avLst/>
              </a:prstGeom>
              <a:blipFill>
                <a:blip r:embed="rId5"/>
                <a:stretch>
                  <a:fillRect l="-1389" b="-27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11_2#bbf55e32c?vop=1&amp;pid=8efdce50d&amp;color=0,0,0&amp;mp=1&amp;vtp=1&amp;bt=1&amp;bbb=1"/>
              <p:cNvSpPr/>
              <p:nvPr/>
            </p:nvSpPr>
            <p:spPr>
              <a:xfrm>
                <a:off x="832104" y="1508760"/>
                <a:ext cx="10533888" cy="337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两边分别取自然对数，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−3&gt;5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2−3(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−1)−(1+2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11_2#bbf55e32c?vop=1&amp;pid=8efdce50d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78200"/>
              </a:xfrm>
              <a:prstGeom prst="rect">
                <a:avLst/>
              </a:prstGeom>
              <a:blipFill>
                <a:blip r:embed="rId3"/>
                <a:stretch>
                  <a:fillRect l="-1389" b="-12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11_3#bbf55e32c?vop=1&amp;pid=8efdce50d&amp;color=0,0,0&amp;mp=1&amp;vtp=1&amp;bt=1&amp;bbb=1"/>
              <p:cNvSpPr/>
              <p:nvPr/>
            </p:nvSpPr>
            <p:spPr>
              <a:xfrm>
                <a:off x="832104" y="1508760"/>
                <a:ext cx="10533888" cy="327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原不等式成立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11_3#bbf55e32c?vop=1&amp;pid=8efdce50d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75330"/>
              </a:xfrm>
              <a:prstGeom prst="rect">
                <a:avLst/>
              </a:prstGeom>
              <a:blipFill>
                <a:blip r:embed="rId3"/>
                <a:stretch>
                  <a:fillRect l="-1389" b="-4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2239</Words>
  <Application>Microsoft Office PowerPoint</Application>
  <PresentationFormat>宽屏</PresentationFormat>
  <Paragraphs>122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2025-10-22T07:53:18Z</dcterms:created>
  <dcterms:modified xsi:type="dcterms:W3CDTF">2025-10-22T07:55:20Z</dcterms:modified>
  <cp:category/>
  <cp:contentStatus/>
</cp:coreProperties>
</file>